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3716000" cy="6858000"/>
  <p:notesSz cx="6858000" cy="9144000"/>
  <p:defaultTextStyle>
    <a:defPPr>
      <a:defRPr lang="en-US"/>
    </a:defPPr>
    <a:lvl1pPr marL="0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226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341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453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566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2679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199794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6907" algn="l" defTabSz="914226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20" y="-90"/>
      </p:cViewPr>
      <p:guideLst>
        <p:guide orient="horz" pos="216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130432"/>
            <a:ext cx="11658600" cy="1470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886200"/>
            <a:ext cx="9601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379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513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759" y="36510"/>
            <a:ext cx="2469357" cy="7810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7690" y="36510"/>
            <a:ext cx="7179470" cy="7810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5277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0171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68" y="4406904"/>
            <a:ext cx="116586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68" y="2906719"/>
            <a:ext cx="116586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5711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142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0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395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7688" y="212726"/>
            <a:ext cx="4824413" cy="60483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0701" y="212726"/>
            <a:ext cx="4824413" cy="60483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781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5"/>
            <a:ext cx="12344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6"/>
            <a:ext cx="6060282" cy="639765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13" indent="0">
              <a:buNone/>
              <a:defRPr sz="1900" b="1"/>
            </a:lvl2pPr>
            <a:lvl3pPr marL="914226" indent="0">
              <a:buNone/>
              <a:defRPr sz="1700" b="1"/>
            </a:lvl3pPr>
            <a:lvl4pPr marL="1371341" indent="0">
              <a:buNone/>
              <a:defRPr sz="1600" b="1"/>
            </a:lvl4pPr>
            <a:lvl5pPr marL="1828453" indent="0">
              <a:buNone/>
              <a:defRPr sz="1600" b="1"/>
            </a:lvl5pPr>
            <a:lvl6pPr marL="2285566" indent="0">
              <a:buNone/>
              <a:defRPr sz="1600" b="1"/>
            </a:lvl6pPr>
            <a:lvl7pPr marL="2742679" indent="0">
              <a:buNone/>
              <a:defRPr sz="1600" b="1"/>
            </a:lvl7pPr>
            <a:lvl8pPr marL="3199794" indent="0">
              <a:buNone/>
              <a:defRPr sz="1600" b="1"/>
            </a:lvl8pPr>
            <a:lvl9pPr marL="365690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81"/>
            <a:ext cx="6060282" cy="3951285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38" y="1535116"/>
            <a:ext cx="6062663" cy="639765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13" indent="0">
              <a:buNone/>
              <a:defRPr sz="1900" b="1"/>
            </a:lvl2pPr>
            <a:lvl3pPr marL="914226" indent="0">
              <a:buNone/>
              <a:defRPr sz="1700" b="1"/>
            </a:lvl3pPr>
            <a:lvl4pPr marL="1371341" indent="0">
              <a:buNone/>
              <a:defRPr sz="1600" b="1"/>
            </a:lvl4pPr>
            <a:lvl5pPr marL="1828453" indent="0">
              <a:buNone/>
              <a:defRPr sz="1600" b="1"/>
            </a:lvl5pPr>
            <a:lvl6pPr marL="2285566" indent="0">
              <a:buNone/>
              <a:defRPr sz="1600" b="1"/>
            </a:lvl6pPr>
            <a:lvl7pPr marL="2742679" indent="0">
              <a:buNone/>
              <a:defRPr sz="1600" b="1"/>
            </a:lvl7pPr>
            <a:lvl8pPr marL="3199794" indent="0">
              <a:buNone/>
              <a:defRPr sz="1600" b="1"/>
            </a:lvl8pPr>
            <a:lvl9pPr marL="365690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38" y="2174881"/>
            <a:ext cx="6062663" cy="3951285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20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5476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3245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273053"/>
            <a:ext cx="4512470" cy="116205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273057"/>
            <a:ext cx="7667625" cy="585311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435107"/>
            <a:ext cx="451247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13" indent="0">
              <a:buNone/>
              <a:defRPr sz="1200"/>
            </a:lvl2pPr>
            <a:lvl3pPr marL="914226" indent="0">
              <a:buNone/>
              <a:defRPr sz="1000"/>
            </a:lvl3pPr>
            <a:lvl4pPr marL="1371341" indent="0">
              <a:buNone/>
              <a:defRPr sz="1000"/>
            </a:lvl4pPr>
            <a:lvl5pPr marL="1828453" indent="0">
              <a:buNone/>
              <a:defRPr sz="1000"/>
            </a:lvl5pPr>
            <a:lvl6pPr marL="2285566" indent="0">
              <a:buNone/>
              <a:defRPr sz="1000"/>
            </a:lvl6pPr>
            <a:lvl7pPr marL="2742679" indent="0">
              <a:buNone/>
              <a:defRPr sz="1000"/>
            </a:lvl7pPr>
            <a:lvl8pPr marL="3199794" indent="0">
              <a:buNone/>
              <a:defRPr sz="1000"/>
            </a:lvl8pPr>
            <a:lvl9pPr marL="365690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5016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1" y="4800604"/>
            <a:ext cx="8229600" cy="566738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1" y="612773"/>
            <a:ext cx="8229600" cy="4114800"/>
          </a:xfrm>
        </p:spPr>
        <p:txBody>
          <a:bodyPr/>
          <a:lstStyle>
            <a:lvl1pPr marL="0" indent="0">
              <a:buNone/>
              <a:defRPr sz="3100"/>
            </a:lvl1pPr>
            <a:lvl2pPr marL="457113" indent="0">
              <a:buNone/>
              <a:defRPr sz="2700"/>
            </a:lvl2pPr>
            <a:lvl3pPr marL="914226" indent="0">
              <a:buNone/>
              <a:defRPr sz="2300"/>
            </a:lvl3pPr>
            <a:lvl4pPr marL="1371341" indent="0">
              <a:buNone/>
              <a:defRPr sz="1900"/>
            </a:lvl4pPr>
            <a:lvl5pPr marL="1828453" indent="0">
              <a:buNone/>
              <a:defRPr sz="1900"/>
            </a:lvl5pPr>
            <a:lvl6pPr marL="2285566" indent="0">
              <a:buNone/>
              <a:defRPr sz="1900"/>
            </a:lvl6pPr>
            <a:lvl7pPr marL="2742679" indent="0">
              <a:buNone/>
              <a:defRPr sz="1900"/>
            </a:lvl7pPr>
            <a:lvl8pPr marL="3199794" indent="0">
              <a:buNone/>
              <a:defRPr sz="1900"/>
            </a:lvl8pPr>
            <a:lvl9pPr marL="3656907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1" y="5367342"/>
            <a:ext cx="8229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13" indent="0">
              <a:buNone/>
              <a:defRPr sz="1200"/>
            </a:lvl2pPr>
            <a:lvl3pPr marL="914226" indent="0">
              <a:buNone/>
              <a:defRPr sz="1000"/>
            </a:lvl3pPr>
            <a:lvl4pPr marL="1371341" indent="0">
              <a:buNone/>
              <a:defRPr sz="1000"/>
            </a:lvl4pPr>
            <a:lvl5pPr marL="1828453" indent="0">
              <a:buNone/>
              <a:defRPr sz="1000"/>
            </a:lvl5pPr>
            <a:lvl6pPr marL="2285566" indent="0">
              <a:buNone/>
              <a:defRPr sz="1000"/>
            </a:lvl6pPr>
            <a:lvl7pPr marL="2742679" indent="0">
              <a:buNone/>
              <a:defRPr sz="1000"/>
            </a:lvl7pPr>
            <a:lvl8pPr marL="3199794" indent="0">
              <a:buNone/>
              <a:defRPr sz="1000"/>
            </a:lvl8pPr>
            <a:lvl9pPr marL="3656907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936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5"/>
            <a:ext cx="12344400" cy="1143000"/>
          </a:xfrm>
          <a:prstGeom prst="rect">
            <a:avLst/>
          </a:prstGeom>
        </p:spPr>
        <p:txBody>
          <a:bodyPr vert="horz" lIns="91422" tIns="45711" rIns="91422" bIns="4571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1"/>
            <a:ext cx="12344400" cy="4525965"/>
          </a:xfrm>
          <a:prstGeom prst="rect">
            <a:avLst/>
          </a:prstGeom>
        </p:spPr>
        <p:txBody>
          <a:bodyPr vert="horz" lIns="91422" tIns="45711" rIns="91422" bIns="4571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356360"/>
            <a:ext cx="3200400" cy="365123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183AE-A86A-4620-9FB7-392039ABDE3C}" type="datetimeFigureOut">
              <a:rPr lang="en-US" smtClean="0"/>
              <a:pPr/>
              <a:t>12/8/2016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6356360"/>
            <a:ext cx="4343400" cy="365123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6356360"/>
            <a:ext cx="3200400" cy="365123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50C10-C847-4BFC-8213-5E64A9D8E5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428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26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5" indent="-342835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09" indent="-285697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84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97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10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2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38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51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6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3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41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53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66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9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94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07" algn="l" defTabSz="91422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s://www.dropbox.com/sh/fzavy82s8hjr5xh/AAB4IojhPGY-G14ODhTUzSEIa?dl=0" TargetMode="External"/><Relationship Id="rId7" Type="http://schemas.openxmlformats.org/officeDocument/2006/relationships/package" Target="../embeddings/Microsoft_Office_Word_Document1.docx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hyperlink" Target="http://www.acsnigeriachapter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-2741"/>
            <a:ext cx="13716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2" tIns="45711" rIns="91422" bIns="45711" spcCol="0"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N.Offiong\Desktop\Lagos_Isla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9" y="5472"/>
            <a:ext cx="13710452" cy="684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OFFIONG\Desktop\fest 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5925"/>
            <a:ext cx="6934200" cy="1137920"/>
          </a:xfrm>
          <a:prstGeom prst="rect">
            <a:avLst/>
          </a:prstGeom>
          <a:noFill/>
        </p:spPr>
      </p:pic>
      <p:pic>
        <p:nvPicPr>
          <p:cNvPr id="1027" name="Picture 3" descr="E:\acs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913676"/>
            <a:ext cx="6781800" cy="3814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OFFIONG\Desktop\acs-log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5858185"/>
            <a:ext cx="2122311" cy="8596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62000" y="3048000"/>
            <a:ext cx="525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Lagos, Nigeria</a:t>
            </a:r>
          </a:p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November 17, 2016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713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3716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4571981"/>
            <a:ext cx="12882966" cy="202876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en-US" sz="1800" dirty="0" smtClean="0"/>
              <a:t>Venue: 		Faculty of Science Auditorium, Department of </a:t>
            </a:r>
            <a:r>
              <a:rPr lang="en-US" sz="1800" dirty="0"/>
              <a:t> </a:t>
            </a:r>
            <a:r>
              <a:rPr lang="en-US" sz="1800" dirty="0" smtClean="0"/>
              <a:t>Chemistry, University of Lagos, Nigeria</a:t>
            </a:r>
          </a:p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en-US" sz="1800" dirty="0" smtClean="0"/>
          </a:p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en-US" sz="1800" dirty="0" smtClean="0"/>
              <a:t>Date: 			November 17, 2016</a:t>
            </a:r>
          </a:p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en-US" sz="1800" dirty="0" smtClean="0"/>
          </a:p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en-US" sz="1800" dirty="0" smtClean="0"/>
              <a:t>Participants:		500 (estimated) with 19 Volunteers</a:t>
            </a:r>
          </a:p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en-US" sz="1800" dirty="0" smtClean="0"/>
          </a:p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en-US" sz="1800" dirty="0" smtClean="0"/>
              <a:t>Organizers:		Lagos Chapter of Chemical Society of Nigeria; ACS Nigeria Chapter; Department of Chemistry at University 			of Lagos; 	University of </a:t>
            </a:r>
            <a:r>
              <a:rPr lang="en-US" sz="1800" dirty="0" err="1" smtClean="0"/>
              <a:t>Uyo</a:t>
            </a:r>
            <a:r>
              <a:rPr lang="en-US" sz="1800" smtClean="0"/>
              <a:t> Student </a:t>
            </a:r>
            <a:r>
              <a:rPr lang="en-US" sz="1800" dirty="0" smtClean="0"/>
              <a:t>Chapter of ACS</a:t>
            </a:r>
          </a:p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endParaRPr lang="en-US" sz="1800" dirty="0" smtClean="0"/>
          </a:p>
          <a:p>
            <a:pPr marL="285750" indent="-285750" algn="just">
              <a:lnSpc>
                <a:spcPts val="1500"/>
              </a:lnSpc>
              <a:buFont typeface="Wingdings" panose="05000000000000000000" pitchFamily="2" charset="2"/>
              <a:buChar char="q"/>
            </a:pPr>
            <a:r>
              <a:rPr lang="en-US" sz="1800" dirty="0" smtClean="0"/>
              <a:t>Guest of Honor: 		</a:t>
            </a:r>
            <a:r>
              <a:rPr lang="en-US" sz="1800" dirty="0"/>
              <a:t>Dr. (Mrs.) </a:t>
            </a:r>
            <a:r>
              <a:rPr lang="en-US" sz="1800" dirty="0" err="1"/>
              <a:t>Oluranti</a:t>
            </a:r>
            <a:r>
              <a:rPr lang="en-US" sz="1800" dirty="0"/>
              <a:t> </a:t>
            </a:r>
            <a:r>
              <a:rPr lang="en-US" sz="1800" dirty="0" err="1"/>
              <a:t>Adebule</a:t>
            </a:r>
            <a:r>
              <a:rPr lang="en-US" sz="1800" dirty="0"/>
              <a:t>, Deputy Governor of Lagos State, Nigeria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329371"/>
            <a:ext cx="11658600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/>
              <a:t>Photo Gallery</a:t>
            </a:r>
            <a:endParaRPr lang="en-US" sz="4400" b="1" dirty="0"/>
          </a:p>
        </p:txBody>
      </p:sp>
      <p:pic>
        <p:nvPicPr>
          <p:cNvPr id="2050" name="Picture 2" descr="E:\DSCN37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442" y="1314878"/>
            <a:ext cx="4476319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DSCN377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95385"/>
            <a:ext cx="2819400" cy="267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DSCN38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5263" y="1459308"/>
            <a:ext cx="434067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OFFIONG\Desktop\fest log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0" y="145131"/>
            <a:ext cx="5791200" cy="95035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16442" y="4035104"/>
            <a:ext cx="7508358" cy="353943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Hands-on demonstrations by volunteers and students who participated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45263" y="3946830"/>
            <a:ext cx="4918703" cy="353943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Some volunteers &amp; high school student participants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29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3716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3400" y="329371"/>
            <a:ext cx="11658600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/>
              <a:t>Photo Gallery</a:t>
            </a:r>
            <a:endParaRPr lang="en-US" sz="4400" b="1" dirty="0"/>
          </a:p>
        </p:txBody>
      </p:sp>
      <p:pic>
        <p:nvPicPr>
          <p:cNvPr id="10" name="Picture 3" descr="C:\Users\OFFIONG\Desktop\fest 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145131"/>
            <a:ext cx="5791200" cy="95035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5798" y="5412448"/>
            <a:ext cx="7114955" cy="353943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Excited students who participated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458200" y="5018567"/>
            <a:ext cx="4345989" cy="615553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“If Elements were Humans”-Chemistry Drama Demonstration by Students</a:t>
            </a:r>
            <a:endParaRPr lang="en-US" dirty="0"/>
          </a:p>
        </p:txBody>
      </p:sp>
      <p:pic>
        <p:nvPicPr>
          <p:cNvPr id="3074" name="Picture 2" descr="E:\DSCN37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799" y="1384005"/>
            <a:ext cx="6711375" cy="3770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ChemFestLago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4634" y="1897483"/>
            <a:ext cx="486193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554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1197952"/>
            <a:ext cx="4512470" cy="673103"/>
          </a:xfrm>
          <a:ln>
            <a:solidFill>
              <a:schemeClr val="tx1"/>
            </a:solidFill>
            <a:prstDash val="lgDash"/>
          </a:ln>
        </p:spPr>
        <p:txBody>
          <a:bodyPr/>
          <a:lstStyle/>
          <a:p>
            <a:pPr algn="ctr"/>
            <a:r>
              <a:rPr lang="en-US" dirty="0" smtClean="0"/>
              <a:t>Chemistry Festival @Lagos, Nigeria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871060"/>
            <a:ext cx="4512470" cy="4127493"/>
          </a:xfrm>
          <a:ln>
            <a:solidFill>
              <a:schemeClr val="tx1"/>
            </a:solidFill>
            <a:prstDash val="lgDash"/>
          </a:ln>
        </p:spPr>
        <p:txBody>
          <a:bodyPr>
            <a:normAutofit/>
          </a:bodyPr>
          <a:lstStyle/>
          <a:p>
            <a:r>
              <a:rPr lang="en-US" sz="1600" b="1" dirty="0" smtClean="0"/>
              <a:t>List of Volunteers (19):</a:t>
            </a:r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b="1" dirty="0" smtClean="0"/>
              <a:t>Link to access Radio and Television Broadcasts:</a:t>
            </a:r>
          </a:p>
          <a:p>
            <a:endParaRPr lang="en-US" sz="1600" dirty="0"/>
          </a:p>
          <a:p>
            <a:r>
              <a:rPr lang="en-US" sz="1600" dirty="0">
                <a:hlinkClick r:id="rId3"/>
              </a:rPr>
              <a:t>https://www.dropbox.com/sh/fzavy82s8hjr5xh/AAB4IojhPGY-G14ODhTUzSEIa?dl=0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b="1" dirty="0" smtClean="0"/>
              <a:t>Contact website</a:t>
            </a:r>
            <a:r>
              <a:rPr lang="en-US" sz="1600" dirty="0" smtClean="0"/>
              <a:t>: </a:t>
            </a:r>
            <a:r>
              <a:rPr lang="en-US" sz="1600" dirty="0" smtClean="0">
                <a:hlinkClick r:id="rId4"/>
              </a:rPr>
              <a:t>http://www.acsnigeriachapter.org/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pic>
        <p:nvPicPr>
          <p:cNvPr id="5" name="Picture 2" descr="E:\DSCN375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132386"/>
            <a:ext cx="760061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67400" y="5628186"/>
            <a:ext cx="71628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“If Elements Were Humans” Drama Crew</a:t>
            </a:r>
            <a:endParaRPr lang="en-US" dirty="0"/>
          </a:p>
        </p:txBody>
      </p:sp>
      <p:pic>
        <p:nvPicPr>
          <p:cNvPr id="7" name="Picture 5" descr="C:\Users\OFFIONG\Desktop\acs-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773784" y="5928382"/>
            <a:ext cx="1219202" cy="49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98712464"/>
              </p:ext>
            </p:extLst>
          </p:nvPr>
        </p:nvGraphicFramePr>
        <p:xfrm>
          <a:off x="2209800" y="2326480"/>
          <a:ext cx="1143000" cy="964407"/>
        </p:xfrm>
        <a:graphic>
          <a:graphicData uri="http://schemas.openxmlformats.org/presentationml/2006/ole">
            <p:oleObj spid="_x0000_s5129" name="Document" showAsIcon="1" r:id="rId7" imgW="914400" imgH="771480" progId="Word.Document.12">
              <p:embed/>
            </p:oleObj>
          </a:graphicData>
        </a:graphic>
      </p:graphicFrame>
      <p:pic>
        <p:nvPicPr>
          <p:cNvPr id="9" name="Picture 3" descr="C:\Users\OFFIONG\Desktop\fest log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20000" y="145131"/>
            <a:ext cx="5791200" cy="950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95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81</Words>
  <Application>Microsoft Office PowerPoint</Application>
  <PresentationFormat>Custom</PresentationFormat>
  <Paragraphs>29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Document</vt:lpstr>
      <vt:lpstr>Slide 1</vt:lpstr>
      <vt:lpstr>Slide 2</vt:lpstr>
      <vt:lpstr>Slide 3</vt:lpstr>
      <vt:lpstr>Chemistry Festival @Lagos, Nigeria</vt:lpstr>
    </vt:vector>
  </TitlesOfParts>
  <Company>Shell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Offiong, Nnanake-Abasi SPDC-ERUP/NS</dc:creator>
  <cp:lastModifiedBy>edu</cp:lastModifiedBy>
  <cp:revision>12</cp:revision>
  <dcterms:created xsi:type="dcterms:W3CDTF">2016-12-03T13:09:39Z</dcterms:created>
  <dcterms:modified xsi:type="dcterms:W3CDTF">2016-12-08T12:00:21Z</dcterms:modified>
</cp:coreProperties>
</file>